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2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FF00"/>
    <a:srgbClr val="FF0000"/>
    <a:srgbClr val="FFFF00"/>
    <a:srgbClr val="0000FF"/>
    <a:srgbClr val="0066FF"/>
    <a:srgbClr val="CC00CC"/>
    <a:srgbClr val="336699"/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36FA-4E4A-4B5B-8F4D-FA11B2284FA9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D08C-2DD6-44F4-B1C1-72F6A6FAF33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36FA-4E4A-4B5B-8F4D-FA11B2284FA9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D08C-2DD6-44F4-B1C1-72F6A6FAF33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36FA-4E4A-4B5B-8F4D-FA11B2284FA9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D08C-2DD6-44F4-B1C1-72F6A6FAF33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36FA-4E4A-4B5B-8F4D-FA11B2284FA9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D08C-2DD6-44F4-B1C1-72F6A6FAF33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36FA-4E4A-4B5B-8F4D-FA11B2284FA9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D08C-2DD6-44F4-B1C1-72F6A6FAF33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36FA-4E4A-4B5B-8F4D-FA11B2284FA9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D08C-2DD6-44F4-B1C1-72F6A6FAF33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36FA-4E4A-4B5B-8F4D-FA11B2284FA9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D08C-2DD6-44F4-B1C1-72F6A6FAF33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36FA-4E4A-4B5B-8F4D-FA11B2284FA9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D08C-2DD6-44F4-B1C1-72F6A6FAF33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36FA-4E4A-4B5B-8F4D-FA11B2284FA9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D08C-2DD6-44F4-B1C1-72F6A6FAF33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36FA-4E4A-4B5B-8F4D-FA11B2284FA9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D08C-2DD6-44F4-B1C1-72F6A6FAF33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36FA-4E4A-4B5B-8F4D-FA11B2284FA9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D08C-2DD6-44F4-B1C1-72F6A6FAF33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C36FA-4E4A-4B5B-8F4D-FA11B2284FA9}" type="datetimeFigureOut">
              <a:rPr lang="hu-HU" smtClean="0"/>
              <a:pPr/>
              <a:t>2013.02.01.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7D08C-2DD6-44F4-B1C1-72F6A6FAF33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gyermekoldal.lapunk.hu/?modul=oldal&amp;tartalom=1159964" TargetMode="External"/><Relationship Id="rId3" Type="http://schemas.openxmlformats.org/officeDocument/2006/relationships/hyperlink" Target="http://kutyatanya.hu/?group=5" TargetMode="External"/><Relationship Id="rId7" Type="http://schemas.openxmlformats.org/officeDocument/2006/relationships/hyperlink" Target="http://gyermekoldal.lapunk.hu/?modul=oldal&amp;tartalom=1165496" TargetMode="External"/><Relationship Id="rId2" Type="http://schemas.openxmlformats.org/officeDocument/2006/relationships/hyperlink" Target="http://hu.wikipedia.org/wiki/Kuty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hakuecho.com/blog/?page_id=1416&amp;cp=all" TargetMode="External"/><Relationship Id="rId11" Type="http://schemas.openxmlformats.org/officeDocument/2006/relationships/hyperlink" Target="http://hu.wikipedia.org/wiki/F%C3%BCsti_fecske" TargetMode="External"/><Relationship Id="rId5" Type="http://schemas.openxmlformats.org/officeDocument/2006/relationships/hyperlink" Target="http://kutyusok-reni.mindenkilapja.hu/html/18458168/render/kutyas-animaciok" TargetMode="External"/><Relationship Id="rId10" Type="http://schemas.openxmlformats.org/officeDocument/2006/relationships/hyperlink" Target="http://hu.wikipedia.org/wiki/Feh%C3%A9r_g%C3%B3lya" TargetMode="External"/><Relationship Id="rId4" Type="http://schemas.openxmlformats.org/officeDocument/2006/relationships/hyperlink" Target="http://animaciok.hupont.hu/3/allatos-animaciok" TargetMode="External"/><Relationship Id="rId9" Type="http://schemas.openxmlformats.org/officeDocument/2006/relationships/hyperlink" Target="http://vegyesanimaciok.mindenkilapja.hu/html/18584141/render/allatos-animacio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21001">
              <a:schemeClr val="accent2">
                <a:lumMod val="50000"/>
              </a:schemeClr>
            </a:gs>
            <a:gs pos="35001">
              <a:srgbClr val="660066"/>
            </a:gs>
            <a:gs pos="52000">
              <a:srgbClr val="336699"/>
            </a:gs>
            <a:gs pos="73000">
              <a:srgbClr val="FFFF00"/>
            </a:gs>
            <a:gs pos="88000">
              <a:srgbClr val="00FF00"/>
            </a:gs>
            <a:gs pos="100000">
              <a:srgbClr val="00006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Edwardian Script ITC" pitchFamily="66" charset="0"/>
              </a:rPr>
              <a:t>Környezetünk él</a:t>
            </a:r>
            <a:r>
              <a:rPr lang="hu-HU" sz="2800" i="1" dirty="0" smtClean="0">
                <a:solidFill>
                  <a:schemeClr val="bg1"/>
                </a:solidFill>
                <a:latin typeface="Edwardian Script ITC" pitchFamily="66" charset="0"/>
              </a:rPr>
              <a:t>ő</a:t>
            </a:r>
            <a:r>
              <a:rPr lang="hu-HU" dirty="0" smtClean="0">
                <a:solidFill>
                  <a:schemeClr val="bg1"/>
                </a:solidFill>
                <a:latin typeface="Edwardian Script ITC" pitchFamily="66" charset="0"/>
              </a:rPr>
              <a:t>világa</a:t>
            </a:r>
            <a:endParaRPr lang="hu-HU" dirty="0">
              <a:solidFill>
                <a:schemeClr val="bg1"/>
              </a:solidFill>
              <a:latin typeface="Edwardian Script ITC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Edwardian Script ITC" pitchFamily="66" charset="0"/>
              </a:rPr>
              <a:t>Pap Fruzsina</a:t>
            </a:r>
          </a:p>
          <a:p>
            <a:r>
              <a:rPr lang="hu-HU" dirty="0" smtClean="0">
                <a:solidFill>
                  <a:schemeClr val="bg1"/>
                </a:solidFill>
                <a:latin typeface="Edwardian Script ITC" pitchFamily="66" charset="0"/>
              </a:rPr>
              <a:t>6. A </a:t>
            </a:r>
          </a:p>
          <a:p>
            <a:r>
              <a:rPr lang="hu-HU" dirty="0" smtClean="0">
                <a:solidFill>
                  <a:schemeClr val="bg1"/>
                </a:solidFill>
                <a:latin typeface="Edwardian Script ITC" pitchFamily="66" charset="0"/>
              </a:rPr>
              <a:t>Felkészít</a:t>
            </a:r>
            <a:r>
              <a:rPr lang="hu-HU" sz="2300" dirty="0" smtClean="0">
                <a:solidFill>
                  <a:schemeClr val="bg1"/>
                </a:solidFill>
                <a:latin typeface="Edwardian Script ITC" pitchFamily="66" charset="0"/>
              </a:rPr>
              <a:t>ő</a:t>
            </a:r>
            <a:r>
              <a:rPr lang="hu-HU" dirty="0" smtClean="0">
                <a:solidFill>
                  <a:schemeClr val="bg1"/>
                </a:solidFill>
                <a:latin typeface="Edwardian Script ITC" pitchFamily="66" charset="0"/>
              </a:rPr>
              <a:t> tanár: Salamon Róza</a:t>
            </a:r>
          </a:p>
          <a:p>
            <a:r>
              <a:rPr lang="hu-HU" dirty="0" smtClean="0">
                <a:solidFill>
                  <a:schemeClr val="bg1"/>
                </a:solidFill>
                <a:latin typeface="Edwardian Script ITC" pitchFamily="66" charset="0"/>
              </a:rPr>
              <a:t>Dr. Török Béla Általános Iskola</a:t>
            </a:r>
          </a:p>
          <a:p>
            <a:r>
              <a:rPr lang="hu-HU" dirty="0" smtClean="0">
                <a:solidFill>
                  <a:schemeClr val="bg1"/>
                </a:solidFill>
                <a:latin typeface="Edwardian Script ITC" pitchFamily="66" charset="0"/>
              </a:rPr>
              <a:t>1142  Bp. Rákospatak utca 101.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FF00"/>
                </a:solidFill>
                <a:latin typeface="Edwardian Script ITC" pitchFamily="66" charset="0"/>
              </a:rPr>
              <a:t>Költöz</a:t>
            </a:r>
            <a:r>
              <a:rPr lang="hu-HU" sz="3200" b="1" i="1" dirty="0" smtClean="0">
                <a:solidFill>
                  <a:srgbClr val="00FF00"/>
                </a:solidFill>
                <a:latin typeface="Edwardian Script ITC" pitchFamily="66" charset="0"/>
              </a:rPr>
              <a:t>ő</a:t>
            </a:r>
            <a:r>
              <a:rPr lang="hu-HU" b="1" dirty="0" smtClean="0">
                <a:solidFill>
                  <a:srgbClr val="00FF00"/>
                </a:solidFill>
                <a:latin typeface="Edwardian Script ITC" pitchFamily="66" charset="0"/>
              </a:rPr>
              <a:t> madaraink</a:t>
            </a:r>
            <a:endParaRPr lang="hu-HU" b="1" dirty="0">
              <a:solidFill>
                <a:srgbClr val="00FF00"/>
              </a:solidFill>
              <a:latin typeface="Edwardian Script ITC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000" b="1" dirty="0" smtClean="0">
                <a:solidFill>
                  <a:srgbClr val="00FF00"/>
                </a:solidFill>
                <a:latin typeface="Edwardian Script ITC" pitchFamily="66" charset="0"/>
              </a:rPr>
              <a:t>A füstifecske. </a:t>
            </a:r>
            <a:r>
              <a:rPr lang="hu-HU" sz="2400" b="1" i="1" dirty="0" smtClean="0">
                <a:solidFill>
                  <a:srgbClr val="00FF00"/>
                </a:solidFill>
                <a:latin typeface="Bell MT" pitchFamily="18" charset="0"/>
              </a:rPr>
              <a:t>Apró teste van, villámgyorsan repül. Ausztrália és Antarktisz kivételével minden kontinensen elterjedt madár. Feje és háta kékesfekete, hasa világos vörös árnyalattal, mellénye és homloka rozsdabarna szín</a:t>
            </a:r>
            <a:r>
              <a:rPr lang="hu-HU" sz="2000" b="1" i="1" dirty="0" smtClean="0">
                <a:solidFill>
                  <a:srgbClr val="00FF00"/>
                </a:solidFill>
                <a:latin typeface="Bell MT" pitchFamily="18" charset="0"/>
              </a:rPr>
              <a:t>ű</a:t>
            </a:r>
            <a:r>
              <a:rPr lang="hu-HU" sz="2400" b="1" i="1" dirty="0" smtClean="0">
                <a:solidFill>
                  <a:srgbClr val="00FF00"/>
                </a:solidFill>
                <a:latin typeface="Bell MT" pitchFamily="18" charset="0"/>
              </a:rPr>
              <a:t>. Farka villás. Testhossza csak farktollai miatt érik el a 17-19 centit, szárnyainak fesztávolsága 34-35 centiméter. Augusztusban-szeptemberben kisebb-nagyobb csoportokba ver</a:t>
            </a:r>
            <a:r>
              <a:rPr lang="hu-HU" sz="2000" b="1" i="1" dirty="0" smtClean="0">
                <a:solidFill>
                  <a:srgbClr val="00FF00"/>
                </a:solidFill>
                <a:latin typeface="Bell MT" pitchFamily="18" charset="0"/>
              </a:rPr>
              <a:t>ő</a:t>
            </a:r>
            <a:r>
              <a:rPr lang="hu-HU" sz="2400" b="1" i="1" dirty="0" smtClean="0">
                <a:solidFill>
                  <a:srgbClr val="00FF00"/>
                </a:solidFill>
                <a:latin typeface="Bell MT" pitchFamily="18" charset="0"/>
              </a:rPr>
              <a:t>dnek a házak tetején vagy a villanydrótokon felkészülve az el</a:t>
            </a:r>
            <a:r>
              <a:rPr lang="hu-HU" sz="2000" b="1" i="1" dirty="0" smtClean="0">
                <a:solidFill>
                  <a:srgbClr val="00FF00"/>
                </a:solidFill>
                <a:latin typeface="Bell MT" pitchFamily="18" charset="0"/>
              </a:rPr>
              <a:t>ő</a:t>
            </a:r>
            <a:r>
              <a:rPr lang="hu-HU" sz="2400" b="1" i="1" dirty="0" smtClean="0">
                <a:solidFill>
                  <a:srgbClr val="00FF00"/>
                </a:solidFill>
                <a:latin typeface="Bell MT" pitchFamily="18" charset="0"/>
              </a:rPr>
              <a:t>ttük álló utazásra. </a:t>
            </a:r>
            <a:endParaRPr lang="hu-HU" sz="2400" b="1" dirty="0">
              <a:solidFill>
                <a:srgbClr val="00FF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Edwardian Script ITC" pitchFamily="66" charset="0"/>
              </a:rPr>
              <a:t>Állatos animációk</a:t>
            </a:r>
            <a:endParaRPr lang="hu-HU" dirty="0">
              <a:latin typeface="Edwardian Script ITC" pitchFamily="66" charset="0"/>
            </a:endParaRPr>
          </a:p>
        </p:txBody>
      </p:sp>
      <p:pic>
        <p:nvPicPr>
          <p:cNvPr id="2050" name="Picture 2" descr="http://www.freeweb.hu/animaciostarhaz/allatok/Igel2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1032468" cy="936104"/>
          </a:xfrm>
          <a:prstGeom prst="rect">
            <a:avLst/>
          </a:prstGeom>
          <a:noFill/>
        </p:spPr>
      </p:pic>
      <p:pic>
        <p:nvPicPr>
          <p:cNvPr id="2052" name="Picture 4" descr="http://www.kepeslap.com/images/16106/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667000" cy="2857500"/>
          </a:xfrm>
          <a:prstGeom prst="rect">
            <a:avLst/>
          </a:prstGeom>
          <a:noFill/>
        </p:spPr>
      </p:pic>
      <p:pic>
        <p:nvPicPr>
          <p:cNvPr id="2054" name="Picture 6" descr="http://sl.glitter-graphics.net/pub/1765/1765038qmjhewf7y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2952328" cy="2378768"/>
          </a:xfrm>
          <a:prstGeom prst="rect">
            <a:avLst/>
          </a:prstGeom>
          <a:noFill/>
        </p:spPr>
      </p:pic>
      <p:pic>
        <p:nvPicPr>
          <p:cNvPr id="3" name="Picture 2" descr="http://users1.ml.mindenkilapja.hu/users/animaciok4ever/uploads/www_tvn_hu_f26378fc33e1d005c8d1e290a16534c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916832"/>
            <a:ext cx="3528392" cy="2640969"/>
          </a:xfrm>
          <a:prstGeom prst="rect">
            <a:avLst/>
          </a:prstGeom>
          <a:noFill/>
        </p:spPr>
      </p:pic>
      <p:pic>
        <p:nvPicPr>
          <p:cNvPr id="4" name="Picture 4" descr="http://members.home.nl/biancasanimaties/Dierenanimaties/Animaties/Katten%201/Katten%201%20%2816%2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085184"/>
            <a:ext cx="1666875" cy="1428750"/>
          </a:xfrm>
          <a:prstGeom prst="rect">
            <a:avLst/>
          </a:prstGeom>
          <a:noFill/>
        </p:spPr>
      </p:pic>
      <p:pic>
        <p:nvPicPr>
          <p:cNvPr id="5" name="Picture 6" descr="http://gyermekoldal.lapunk.hu/tarhely/gyermekoldal/kepek/vogels_1__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284984"/>
            <a:ext cx="1276350" cy="942976"/>
          </a:xfrm>
          <a:prstGeom prst="rect">
            <a:avLst/>
          </a:prstGeom>
          <a:noFill/>
        </p:spPr>
      </p:pic>
      <p:pic>
        <p:nvPicPr>
          <p:cNvPr id="2056" name="Picture 8" descr="http://users1.ml.mindenkilapja.hu/users/varazslatokoldala/uploads/544422nt4ggjv4ga-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629150"/>
            <a:ext cx="3562350" cy="2228850"/>
          </a:xfrm>
          <a:prstGeom prst="rect">
            <a:avLst/>
          </a:prstGeom>
          <a:noFill/>
        </p:spPr>
      </p:pic>
      <p:pic>
        <p:nvPicPr>
          <p:cNvPr id="2058" name="Picture 10" descr="http://users1.ml.mindenkilapja.hu/users/varazslatokoldala/uploads/670058yujnfzqhc6-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188640"/>
            <a:ext cx="16764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533 L 0.14028 -0.0891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21 3.7037E-6 L 3.05556E-6 3.7037E-6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Edwardian Script ITC" pitchFamily="66" charset="0"/>
              </a:rPr>
              <a:t>Források:</a:t>
            </a:r>
            <a:endParaRPr lang="hu-HU" dirty="0">
              <a:latin typeface="Edwardian Script ITC" pitchFamily="66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800" i="1" dirty="0" smtClean="0">
                <a:solidFill>
                  <a:srgbClr val="CC00FF"/>
                </a:solidFill>
                <a:latin typeface="Bell MT" pitchFamily="18" charset="0"/>
              </a:rPr>
              <a:t>http://tudasbazis.sulinet.hu/hu/termeszettudomanyok/termeszetismeret/ember-a-termeszetben-5-osztaly/kornyezetunk-elovilaga</a:t>
            </a:r>
            <a:endParaRPr lang="hu-HU" sz="1800" i="1" dirty="0" smtClean="0">
              <a:solidFill>
                <a:srgbClr val="CC00FF"/>
              </a:solidFill>
              <a:latin typeface="Bell MT" pitchFamily="18" charset="0"/>
              <a:hlinkClick r:id="rId2"/>
            </a:endParaRPr>
          </a:p>
          <a:p>
            <a:r>
              <a:rPr lang="hu-HU" sz="1800" i="1" dirty="0" smtClean="0">
                <a:solidFill>
                  <a:srgbClr val="CC00CC"/>
                </a:solidFill>
                <a:latin typeface="Bell MT" pitchFamily="18" charset="0"/>
                <a:hlinkClick r:id="rId2"/>
              </a:rPr>
              <a:t>http://hu.wikipedia.org/wiki/Kutya</a:t>
            </a:r>
            <a:endParaRPr lang="hu-HU" sz="1800" i="1" dirty="0" smtClean="0">
              <a:solidFill>
                <a:srgbClr val="CC00CC"/>
              </a:solidFill>
              <a:latin typeface="Bell MT" pitchFamily="18" charset="0"/>
            </a:endParaRPr>
          </a:p>
          <a:p>
            <a:r>
              <a:rPr lang="hu-HU" sz="1800" i="1" dirty="0" smtClean="0">
                <a:solidFill>
                  <a:srgbClr val="CC00CC"/>
                </a:solidFill>
                <a:latin typeface="Bell MT" pitchFamily="18" charset="0"/>
                <a:hlinkClick r:id="rId3"/>
              </a:rPr>
              <a:t>http://kutyatanya.hu/?group=5</a:t>
            </a:r>
            <a:endParaRPr lang="hu-HU" sz="1800" i="1" dirty="0" smtClean="0">
              <a:solidFill>
                <a:srgbClr val="CC00CC"/>
              </a:solidFill>
              <a:latin typeface="Bell MT" pitchFamily="18" charset="0"/>
            </a:endParaRPr>
          </a:p>
          <a:p>
            <a:r>
              <a:rPr lang="hu-HU" sz="1800" i="1" dirty="0" smtClean="0">
                <a:solidFill>
                  <a:srgbClr val="CC00CC"/>
                </a:solidFill>
                <a:latin typeface="Bell MT" pitchFamily="18" charset="0"/>
                <a:hlinkClick r:id="rId4"/>
              </a:rPr>
              <a:t>http://animaciok.hupont.hu/3/allatos-animaciok</a:t>
            </a:r>
            <a:endParaRPr lang="hu-HU" sz="1800" i="1" dirty="0" smtClean="0">
              <a:solidFill>
                <a:srgbClr val="CC00CC"/>
              </a:solidFill>
              <a:latin typeface="Bell MT" pitchFamily="18" charset="0"/>
            </a:endParaRPr>
          </a:p>
          <a:p>
            <a:r>
              <a:rPr lang="hu-HU" sz="1800" i="1" dirty="0" smtClean="0">
                <a:solidFill>
                  <a:srgbClr val="CC00CC"/>
                </a:solidFill>
                <a:latin typeface="Bell MT" pitchFamily="18" charset="0"/>
                <a:hlinkClick r:id="rId5"/>
              </a:rPr>
              <a:t>http://kutyusok-reni.mindenkilapja.hu/html/18458168/render/kutyas-animaciok</a:t>
            </a:r>
            <a:endParaRPr lang="hu-HU" sz="1800" i="1" dirty="0" smtClean="0">
              <a:solidFill>
                <a:srgbClr val="CC00CC"/>
              </a:solidFill>
              <a:latin typeface="Bell MT" pitchFamily="18" charset="0"/>
            </a:endParaRPr>
          </a:p>
          <a:p>
            <a:r>
              <a:rPr lang="hu-HU" sz="1800" i="1" dirty="0" smtClean="0">
                <a:solidFill>
                  <a:srgbClr val="CC00CC"/>
                </a:solidFill>
                <a:latin typeface="Bell MT" pitchFamily="18" charset="0"/>
                <a:hlinkClick r:id="rId6"/>
              </a:rPr>
              <a:t>http://www.shakuecho.com/blog/?page_id=1416&amp;cp=all</a:t>
            </a:r>
            <a:endParaRPr lang="hu-HU" sz="1800" i="1" dirty="0" smtClean="0">
              <a:solidFill>
                <a:srgbClr val="CC00CC"/>
              </a:solidFill>
              <a:latin typeface="Bell MT" pitchFamily="18" charset="0"/>
            </a:endParaRPr>
          </a:p>
          <a:p>
            <a:r>
              <a:rPr lang="hu-HU" sz="1800" i="1" dirty="0" smtClean="0">
                <a:solidFill>
                  <a:srgbClr val="CC00CC"/>
                </a:solidFill>
                <a:latin typeface="Bell MT" pitchFamily="18" charset="0"/>
                <a:hlinkClick r:id="rId7"/>
              </a:rPr>
              <a:t>http://gyermekoldal.lapunk.hu/?modul=oldal&amp;tartalom=1165496</a:t>
            </a:r>
            <a:endParaRPr lang="hu-HU" sz="1800" i="1" dirty="0" smtClean="0">
              <a:solidFill>
                <a:srgbClr val="CC00CC"/>
              </a:solidFill>
              <a:latin typeface="Bell MT" pitchFamily="18" charset="0"/>
            </a:endParaRPr>
          </a:p>
          <a:p>
            <a:r>
              <a:rPr lang="hu-HU" sz="1800" i="1" dirty="0" smtClean="0">
                <a:solidFill>
                  <a:srgbClr val="CC00CC"/>
                </a:solidFill>
                <a:latin typeface="Bell MT" pitchFamily="18" charset="0"/>
                <a:hlinkClick r:id="rId8"/>
              </a:rPr>
              <a:t>http://gyermekoldal.lapunk.hu/?modul=oldal&amp;tartalom=1159964</a:t>
            </a:r>
            <a:endParaRPr lang="hu-HU" sz="1800" i="1" dirty="0" smtClean="0">
              <a:solidFill>
                <a:srgbClr val="CC00CC"/>
              </a:solidFill>
              <a:latin typeface="Bell MT" pitchFamily="18" charset="0"/>
            </a:endParaRPr>
          </a:p>
          <a:p>
            <a:r>
              <a:rPr lang="hu-HU" sz="1800" i="1" dirty="0" smtClean="0">
                <a:solidFill>
                  <a:srgbClr val="CC00CC"/>
                </a:solidFill>
                <a:latin typeface="Bell MT" pitchFamily="18" charset="0"/>
                <a:hlinkClick r:id="rId9"/>
              </a:rPr>
              <a:t>http://vegyesanimaciok.mindenkilapja.hu/html/18584141/render/allatos-animaciok</a:t>
            </a:r>
            <a:endParaRPr lang="hu-HU" sz="1800" i="1" dirty="0" smtClean="0">
              <a:solidFill>
                <a:srgbClr val="CC00CC"/>
              </a:solidFill>
              <a:latin typeface="Bell MT" pitchFamily="18" charset="0"/>
            </a:endParaRPr>
          </a:p>
          <a:p>
            <a:r>
              <a:rPr lang="hu-HU" sz="1800" i="1" dirty="0" smtClean="0">
                <a:solidFill>
                  <a:srgbClr val="CC00CC"/>
                </a:solidFill>
                <a:latin typeface="Bell MT" pitchFamily="18" charset="0"/>
                <a:hlinkClick r:id="rId10"/>
              </a:rPr>
              <a:t>http://hu.wikipedia.org/wiki/Feh%C3%A9r_g%C3%B3lya</a:t>
            </a:r>
            <a:endParaRPr lang="hu-HU" sz="1800" i="1" dirty="0" smtClean="0">
              <a:solidFill>
                <a:srgbClr val="CC00CC"/>
              </a:solidFill>
              <a:latin typeface="Bell MT" pitchFamily="18" charset="0"/>
            </a:endParaRPr>
          </a:p>
          <a:p>
            <a:r>
              <a:rPr lang="hu-HU" sz="1800" i="1" dirty="0" smtClean="0">
                <a:solidFill>
                  <a:srgbClr val="CC00CC"/>
                </a:solidFill>
                <a:latin typeface="Bell MT" pitchFamily="18" charset="0"/>
                <a:hlinkClick r:id="rId11"/>
              </a:rPr>
              <a:t>http://hu.wikipedia.org/wiki/F%C3%BCsti_fecske</a:t>
            </a:r>
            <a:endParaRPr lang="hu-HU" sz="1800" i="1" dirty="0" smtClean="0">
              <a:solidFill>
                <a:srgbClr val="CC00CC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FF00"/>
                </a:solidFill>
                <a:latin typeface="Edwardian Script ITC" pitchFamily="66" charset="0"/>
              </a:rPr>
              <a:t>Eml</a:t>
            </a:r>
            <a:r>
              <a:rPr lang="hu-HU" sz="2800" b="1" i="1" dirty="0" smtClean="0">
                <a:solidFill>
                  <a:srgbClr val="00FF00"/>
                </a:solidFill>
                <a:latin typeface="Edwardian Script ITC" pitchFamily="66" charset="0"/>
              </a:rPr>
              <a:t>ő</a:t>
            </a:r>
            <a:r>
              <a:rPr lang="hu-HU" b="1" dirty="0" smtClean="0">
                <a:solidFill>
                  <a:srgbClr val="00FF00"/>
                </a:solidFill>
                <a:latin typeface="Edwardian Script ITC" pitchFamily="66" charset="0"/>
              </a:rPr>
              <a:t>sök a ház körül</a:t>
            </a:r>
            <a:endParaRPr lang="hu-HU" b="1" dirty="0">
              <a:solidFill>
                <a:srgbClr val="00FF00"/>
              </a:solidFill>
              <a:latin typeface="Edwardian Script ITC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hu-HU" sz="4300" b="1" i="1" dirty="0" smtClean="0">
                <a:solidFill>
                  <a:srgbClr val="00FF00"/>
                </a:solidFill>
                <a:latin typeface="Edwardian Script ITC" pitchFamily="66" charset="0"/>
              </a:rPr>
              <a:t>A szarvasmarha. </a:t>
            </a:r>
            <a:r>
              <a:rPr lang="hu-HU" sz="2400" b="1" i="1" dirty="0" smtClean="0">
                <a:solidFill>
                  <a:srgbClr val="00FF00"/>
                </a:solidFill>
                <a:latin typeface="Bell MT" pitchFamily="18" charset="0"/>
              </a:rPr>
              <a:t>Őse az őstulok. Háziasítása körü</a:t>
            </a:r>
            <a:r>
              <a:rPr lang="hu-HU" sz="2400" b="1" i="1" dirty="0">
                <a:solidFill>
                  <a:srgbClr val="00FF00"/>
                </a:solidFill>
                <a:latin typeface="Bell MT" pitchFamily="18" charset="0"/>
              </a:rPr>
              <a:t>l</a:t>
            </a:r>
            <a:r>
              <a:rPr lang="hu-HU" sz="2400" b="1" i="1" dirty="0" smtClean="0">
                <a:solidFill>
                  <a:srgbClr val="00FF00"/>
                </a:solidFill>
                <a:latin typeface="Bell MT" pitchFamily="18" charset="0"/>
              </a:rPr>
              <a:t>belül 8000-9000 évvel ezelőtt történt meg. A mezőgazdaság nagyon fontos állata. Húsa és teje fontos az emberiség számára. Bőrét és szarvát az iparban hasznosítják. Nagytestű állat, testét sima szőr fedi. Feje nagy ahol a szarv található. Törzse hengeres. Erős, vaskos, rövid lábai vannak. A szarvasmarha testét a fejétől a farkáig a gerincoszlop szilárdítja. Páros ujjú patás állat. Fogazata metszőfogakból és zápfogakból áll. Kérődző állat. Összetett gyomra van amely négy részből áll. Az anyaállatot tehénnek, az apát bikának és a kicsit borjúnak hívják. A kisborjút elevenen hozza világra. Ellés után a borjú az anyaállat emlőiből szopik. A szarvasmarha emlős állat.</a:t>
            </a:r>
            <a:endParaRPr lang="hu-HU" sz="2400" b="1" i="1" dirty="0">
              <a:solidFill>
                <a:srgbClr val="00FF0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24 0.55232 C -0.43542 0.5382 -0.43889 0.55255 -0.43681 0.51898 C -0.43646 0.51412 -0.43715 0.50834 -0.43455 0.50486 C -0.43316 0.50301 -0.4283 0.50093 -0.42622 0.5 C -0.40972 0.48357 -0.39965 0.48426 -0.37865 0.48264 C -0.36858 0.47801 -0.38368 0.48496 -0.36892 0.4794 C -0.36649 0.47848 -0.36181 0.47616 -0.36181 0.47616 C -0.36146 0.47454 -0.36129 0.47292 -0.36059 0.47153 C -0.3599 0.47014 -0.35764 0.46991 -0.35712 0.46829 C -0.35608 0.46482 -0.35642 0.46088 -0.3559 0.45718 C -0.35521 0.45186 -0.35347 0.44121 -0.35347 0.44121 C -0.3526 0.4294 -0.35243 0.41181 -0.34288 0.40486 C -0.33958 0.40255 -0.33576 0.40162 -0.33212 0.4 C -0.3309 0.39954 -0.32847 0.39838 -0.32847 0.39838 C -0.29913 0.37107 -0.25712 0.39283 -0.22135 0.39213 C -0.18611 0.39028 -0.19948 0.39514 -0.18229 0.38727 C -0.175 0.38403 -0.18212 0.38727 -0.175 0.38403 C -0.17222 0.38287 -0.16684 0.38102 -0.16684 0.38102 C -0.16076 0.3757 -0.15781 0.37061 -0.15243 0.36505 C -0.15 0.35486 -0.1533 0.36574 -0.14757 0.35718 C -0.14167 0.34815 -0.13611 0.32616 -0.12726 0.32223 C -0.10139 0.29815 -0.04705 0.30672 -0.02622 0.30625 C -0.01233 0.30093 0.00174 0.29861 0.01545 0.29213 C 0.0191 0.28727 0.01962 0.28334 0.02378 0.2794 C 0.03299 0.26135 0.02969 0.27199 0.02743 0.23658 C 0.02708 0.23079 0.02621 0.23172 0.02274 0.2301 C 0.02066 0.22176 0.02257 0.22639 0.01441 0.21898 C -0.00903 0.19769 -0.03472 0.20417 -0.06302 0.20324 C -0.06997 0.20139 -0.07552 0.19792 -0.08212 0.19514 C -0.08559 0.19375 -0.08941 0.19352 -0.09306 0.19213 C -0.09722 0.19051 -0.10017 0.18727 -0.10469 0.18565 C -0.11059 0.18079 -0.11094 0.18195 -0.11302 0.17292 C -0.11372 0.16968 -0.11458 0.16667 -0.11545 0.16343 C -0.1158 0.16181 -0.11667 0.1588 -0.11667 0.1588 C -0.11545 0.12176 -0.11944 0.12917 -0.10608 0.11111 C -0.10313 0.1 -0.09757 0.0926 -0.08924 0.08889 C -0.07726 0.07292 -0.0625 0.0669 -0.04635 0.06181 C -0.03993 0.05973 -0.03368 0.05602 -0.02726 0.05394 C -0.01372 0.04051 -0.02934 0.05718 -0.02014 0.04445 C -0.01719 0.04051 -0.01615 0.0419 -0.01302 0.0382 C -0.00903 0.03334 -0.00052 0.02269 -3.33333E-6 0.01436 C 0.00035 0.00949 -3.33333E-6 0.00486 -3.33333E-6 1.11111E-6 " pathEditMode="relative" ptsTypes="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B0F0"/>
                </a:solidFill>
                <a:latin typeface="Edwardian Script ITC" pitchFamily="66" charset="0"/>
              </a:rPr>
              <a:t>Eml</a:t>
            </a:r>
            <a:r>
              <a:rPr lang="hu-HU" sz="2800" b="1" i="1" dirty="0" smtClean="0">
                <a:solidFill>
                  <a:srgbClr val="00B0F0"/>
                </a:solidFill>
                <a:latin typeface="Edwardian Script ITC" pitchFamily="66" charset="0"/>
              </a:rPr>
              <a:t>ő</a:t>
            </a:r>
            <a:r>
              <a:rPr lang="hu-HU" b="1" dirty="0" smtClean="0">
                <a:solidFill>
                  <a:srgbClr val="00B0F0"/>
                </a:solidFill>
                <a:latin typeface="Edwardian Script ITC" pitchFamily="66" charset="0"/>
              </a:rPr>
              <a:t>sök a ház körül</a:t>
            </a:r>
            <a:endParaRPr lang="hu-HU" b="1" dirty="0">
              <a:solidFill>
                <a:srgbClr val="00B0F0"/>
              </a:solidFill>
              <a:latin typeface="Edwardian Script ITC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4000" b="1" i="1" dirty="0" smtClean="0">
                <a:solidFill>
                  <a:srgbClr val="00B0F0"/>
                </a:solidFill>
                <a:latin typeface="Edwardian Script ITC" pitchFamily="66" charset="0"/>
              </a:rPr>
              <a:t>A ló. </a:t>
            </a:r>
            <a:r>
              <a:rPr lang="hu-HU" sz="2400" b="1" i="1" dirty="0" smtClean="0">
                <a:solidFill>
                  <a:srgbClr val="00B0F0"/>
                </a:solidFill>
                <a:latin typeface="Bell MT" pitchFamily="18" charset="0"/>
              </a:rPr>
              <a:t>A kutya mellett az ember másik leghűségesebb, segítőtársa. Teherhordásra, távolságok leküzdésére és a vadászatban hosszú időkön keresztül hasznos állat volt. Körülbelül 4000-5000 éve tenyésztik. A ló vadon élő őse csoportosan élt, s egyetlen védekező fegyvere a gyorsasága volt. Teste arányos felépítésű, törzse, hosszú lába erős, izmos. Gerinces állat. A szarvasmarhához hasonlóan növényevő és páratlan ujjú patás állat. Emlős állat, a kicsinye elevenen születik. Az apaállat neve a csődör vagy mén, az anyaállaté kanca, a kicsinynek meg a csikó. </a:t>
            </a:r>
            <a:endParaRPr lang="hu-HU" sz="2400" b="1" i="1" dirty="0">
              <a:solidFill>
                <a:srgbClr val="00B0F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0000FF"/>
                </a:solidFill>
                <a:latin typeface="Edwardian Script ITC" pitchFamily="66" charset="0"/>
              </a:rPr>
              <a:t>Eml</a:t>
            </a:r>
            <a:r>
              <a:rPr lang="hu-HU" sz="2800" b="1" i="1" dirty="0" smtClean="0">
                <a:solidFill>
                  <a:srgbClr val="0000FF"/>
                </a:solidFill>
                <a:latin typeface="Edwardian Script ITC" pitchFamily="66" charset="0"/>
              </a:rPr>
              <a:t>ő</a:t>
            </a:r>
            <a:r>
              <a:rPr lang="hu-HU" b="1" dirty="0" smtClean="0">
                <a:solidFill>
                  <a:srgbClr val="0000FF"/>
                </a:solidFill>
                <a:latin typeface="Edwardian Script ITC" pitchFamily="66" charset="0"/>
              </a:rPr>
              <a:t>sök a ház körül</a:t>
            </a:r>
            <a:endParaRPr lang="hu-HU" b="1" dirty="0">
              <a:solidFill>
                <a:srgbClr val="0000FF"/>
              </a:solidFill>
              <a:latin typeface="Edwardian Script ITC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4000" b="1" i="1" dirty="0" smtClean="0">
                <a:solidFill>
                  <a:srgbClr val="0000FF"/>
                </a:solidFill>
                <a:latin typeface="Edwardian Script ITC" pitchFamily="66" charset="0"/>
              </a:rPr>
              <a:t>A sertés. </a:t>
            </a:r>
            <a:r>
              <a:rPr lang="hu-HU" sz="2400" b="1" i="1" dirty="0" smtClean="0">
                <a:solidFill>
                  <a:srgbClr val="0000FF"/>
                </a:solidFill>
                <a:latin typeface="Bell MT" pitchFamily="18" charset="0"/>
              </a:rPr>
              <a:t>Az emberek már évezredekkel ezelőtt vadászták az erdők vaddisznóját. Húsát, szalonnáját ízletesnek tartották. A házi sertésnek zömök teste van. Lábai rövidek és vaskosak, ujjait pata védi. Gerinces, mindenevő  és páros ujjú patás állat . Emlős, mert kicsinyeit elevenen hozza világra. A hímet kannak, a nőstényt kocának, a kicsit malacnak nevezzük.</a:t>
            </a:r>
            <a:endParaRPr lang="hu-HU" sz="2400" b="1" i="1" dirty="0">
              <a:solidFill>
                <a:srgbClr val="0000FF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  <a:latin typeface="Edwardian Script ITC" pitchFamily="66" charset="0"/>
              </a:rPr>
              <a:t>Eml</a:t>
            </a:r>
            <a:r>
              <a:rPr lang="hu-HU" sz="2800" b="1" dirty="0" smtClean="0">
                <a:solidFill>
                  <a:srgbClr val="FF0000"/>
                </a:solidFill>
                <a:latin typeface="Edwardian Script ITC" pitchFamily="66" charset="0"/>
              </a:rPr>
              <a:t>ő</a:t>
            </a:r>
            <a:r>
              <a:rPr lang="hu-HU" b="1" dirty="0" smtClean="0">
                <a:solidFill>
                  <a:srgbClr val="FF0000"/>
                </a:solidFill>
                <a:latin typeface="Edwardian Script ITC" pitchFamily="66" charset="0"/>
              </a:rPr>
              <a:t>sök a ház körül</a:t>
            </a:r>
            <a:endParaRPr lang="hu-HU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Edwardian Script ITC" pitchFamily="66" charset="0"/>
              </a:rPr>
              <a:t>A kutya. </a:t>
            </a:r>
            <a:r>
              <a:rPr lang="hu-HU" sz="2400" b="1" i="1" dirty="0" smtClean="0">
                <a:solidFill>
                  <a:srgbClr val="FF0000"/>
                </a:solidFill>
                <a:latin typeface="Bell MT" pitchFamily="18" charset="0"/>
              </a:rPr>
              <a:t>A kutya lábujjhegyen járó emlősállat. Őse a farkas. A kutyák munkatársként/munkaeszközként, terápiás állatként, házi kedvencként szolgálják az embereket. Sok módon segítik az embereket (például házőrzés, nyomkövetés, terelés stb.). A nőstény kutyát szukának, a hímet kannak hívják. Ma nagyon sok kutyafajta létezik, több mint 300. Legismertebb kutyafajta a német juhász és a </a:t>
            </a:r>
            <a:r>
              <a:rPr lang="hu-HU" sz="2400" b="1" i="1" dirty="0" err="1" smtClean="0">
                <a:solidFill>
                  <a:srgbClr val="FF0000"/>
                </a:solidFill>
                <a:latin typeface="Bell MT" pitchFamily="18" charset="0"/>
              </a:rPr>
              <a:t>labrador</a:t>
            </a:r>
            <a:r>
              <a:rPr lang="hu-HU" sz="2400" b="1" i="1" dirty="0" smtClean="0">
                <a:solidFill>
                  <a:srgbClr val="FF0000"/>
                </a:solidFill>
                <a:latin typeface="Bell MT" pitchFamily="18" charset="0"/>
              </a:rPr>
              <a:t>.</a:t>
            </a:r>
            <a:endParaRPr lang="hu-HU" sz="28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Edwardian Script ITC" pitchFamily="66" charset="0"/>
              </a:rPr>
              <a:t>Kutyáról szóló könyvek</a:t>
            </a:r>
            <a:endParaRPr lang="hu-HU" dirty="0">
              <a:latin typeface="Edwardian Script ITC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800" i="1" dirty="0" smtClean="0">
                <a:latin typeface="Bell MT" pitchFamily="18" charset="0"/>
              </a:rPr>
              <a:t>Eric Knight - Lassie hazatér</a:t>
            </a:r>
          </a:p>
          <a:p>
            <a:pPr>
              <a:buFont typeface="Wingdings" pitchFamily="2" charset="2"/>
              <a:buChar char="Ø"/>
            </a:pPr>
            <a:r>
              <a:rPr lang="hu-HU" sz="2800" i="1" dirty="0" smtClean="0">
                <a:latin typeface="Bell MT" pitchFamily="18" charset="0"/>
              </a:rPr>
              <a:t>Jack London - A vadon szava</a:t>
            </a:r>
          </a:p>
          <a:p>
            <a:pPr>
              <a:buFont typeface="Wingdings" pitchFamily="2" charset="2"/>
              <a:buChar char="Ø"/>
            </a:pPr>
            <a:r>
              <a:rPr lang="hu-HU" sz="2800" i="1" dirty="0" smtClean="0">
                <a:latin typeface="Bell MT" pitchFamily="18" charset="0"/>
              </a:rPr>
              <a:t>Fekete István - Bogáncs</a:t>
            </a:r>
          </a:p>
          <a:p>
            <a:pPr>
              <a:buFont typeface="Wingdings" pitchFamily="2" charset="2"/>
              <a:buChar char="Ø"/>
            </a:pPr>
            <a:r>
              <a:rPr lang="hu-HU" sz="2800" i="1" dirty="0" smtClean="0">
                <a:latin typeface="Bell MT" pitchFamily="18" charset="0"/>
              </a:rPr>
              <a:t>Cécile Aubry – Belle és Sebastien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FF00"/>
                </a:solidFill>
                <a:latin typeface="Edwardian Script ITC" pitchFamily="66" charset="0"/>
              </a:rPr>
              <a:t>Kutyákról szóló filmek</a:t>
            </a:r>
            <a:endParaRPr lang="hu-HU" dirty="0">
              <a:solidFill>
                <a:srgbClr val="00FF00"/>
              </a:solidFill>
              <a:latin typeface="Edwardian Script ITC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400" i="1" dirty="0" smtClean="0">
                <a:solidFill>
                  <a:srgbClr val="00FF00"/>
                </a:solidFill>
                <a:latin typeface="Bell MT" pitchFamily="18" charset="0"/>
              </a:rPr>
              <a:t>Rex felügyelő</a:t>
            </a:r>
          </a:p>
          <a:p>
            <a:pPr>
              <a:buFont typeface="Wingdings" pitchFamily="2" charset="2"/>
              <a:buChar char="Ø"/>
            </a:pPr>
            <a:r>
              <a:rPr lang="hu-HU" sz="2400" i="1" dirty="0" smtClean="0">
                <a:solidFill>
                  <a:srgbClr val="00FF00"/>
                </a:solidFill>
                <a:latin typeface="Bell MT" pitchFamily="18" charset="0"/>
              </a:rPr>
              <a:t>Lassie hazatér</a:t>
            </a:r>
          </a:p>
          <a:p>
            <a:pPr>
              <a:buFont typeface="Wingdings" pitchFamily="2" charset="2"/>
              <a:buChar char="Ø"/>
            </a:pPr>
            <a:r>
              <a:rPr lang="hu-HU" sz="2400" i="1" dirty="0" smtClean="0">
                <a:solidFill>
                  <a:srgbClr val="00FF00"/>
                </a:solidFill>
                <a:latin typeface="Bell MT" pitchFamily="18" charset="0"/>
              </a:rPr>
              <a:t>101 kiskutya</a:t>
            </a:r>
          </a:p>
          <a:p>
            <a:pPr>
              <a:buFont typeface="Wingdings" pitchFamily="2" charset="2"/>
              <a:buChar char="Ø"/>
            </a:pPr>
            <a:r>
              <a:rPr lang="hu-HU" sz="2400" i="1" dirty="0" smtClean="0">
                <a:solidFill>
                  <a:srgbClr val="00FF00"/>
                </a:solidFill>
                <a:latin typeface="Bell MT" pitchFamily="18" charset="0"/>
              </a:rPr>
              <a:t>Jerry Lee</a:t>
            </a:r>
          </a:p>
          <a:p>
            <a:pPr>
              <a:buFont typeface="Wingdings" pitchFamily="2" charset="2"/>
              <a:buChar char="Ø"/>
            </a:pPr>
            <a:r>
              <a:rPr lang="hu-HU" sz="2400" i="1" dirty="0" smtClean="0">
                <a:solidFill>
                  <a:srgbClr val="00FF00"/>
                </a:solidFill>
                <a:latin typeface="Bell MT" pitchFamily="18" charset="0"/>
              </a:rPr>
              <a:t>Rin Tin Tin</a:t>
            </a:r>
          </a:p>
          <a:p>
            <a:pPr>
              <a:buFont typeface="Wingdings" pitchFamily="2" charset="2"/>
              <a:buChar char="Ø"/>
            </a:pPr>
            <a:r>
              <a:rPr lang="hu-HU" sz="2400" i="1" dirty="0" smtClean="0">
                <a:solidFill>
                  <a:srgbClr val="00FF00"/>
                </a:solidFill>
                <a:latin typeface="Bell MT" pitchFamily="18" charset="0"/>
              </a:rPr>
              <a:t>Beethowen</a:t>
            </a:r>
          </a:p>
          <a:p>
            <a:pPr>
              <a:buFont typeface="Wingdings" pitchFamily="2" charset="2"/>
              <a:buChar char="Ø"/>
            </a:pPr>
            <a:r>
              <a:rPr lang="hu-HU" sz="2400" i="1" dirty="0" smtClean="0">
                <a:solidFill>
                  <a:srgbClr val="00FF00"/>
                </a:solidFill>
                <a:latin typeface="Bell MT" pitchFamily="18" charset="0"/>
              </a:rPr>
              <a:t>Susi és Tekergő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FF00"/>
                </a:solidFill>
                <a:latin typeface="Edwardian Script ITC" pitchFamily="66" charset="0"/>
              </a:rPr>
              <a:t>Kutyás idézetek</a:t>
            </a:r>
            <a:endParaRPr lang="hu-HU" b="1" dirty="0">
              <a:solidFill>
                <a:srgbClr val="FFFF00"/>
              </a:solidFill>
              <a:latin typeface="Edwardian Script ITC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rgbClr val="FFFF00"/>
                </a:solidFill>
                <a:latin typeface="Bell MT" pitchFamily="18" charset="0"/>
              </a:rPr>
              <a:t>Amikor a kutyád a szemedbe néz, látod benne azt, amit az emberben soha nem látsz meg!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rgbClr val="FFFF00"/>
                </a:solidFill>
                <a:latin typeface="Bell MT" pitchFamily="18" charset="0"/>
              </a:rPr>
              <a:t>Már nem vadkutya, hanem a legjobb barát a neve, mert barátunk lesz örökre, örökre, örökre.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rgbClr val="FFFF00"/>
                </a:solidFill>
                <a:latin typeface="Bell MT" pitchFamily="18" charset="0"/>
              </a:rPr>
              <a:t>Nem számít, milyen kevés pénzed vagy tulajdonod van. Ha kutyád van, gazdag vagy.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rgbClr val="FFFF00"/>
                </a:solidFill>
                <a:latin typeface="Bell MT" pitchFamily="18" charset="0"/>
              </a:rPr>
              <a:t>Ha magunkhoz veszünk egy éhező kutyát és enni adunk neki, akkor az soha nem fog megharapni. Ez a különbség a kutya és az ember között.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rgbClr val="FFFF00"/>
                </a:solidFill>
                <a:latin typeface="Bell MT" pitchFamily="18" charset="0"/>
              </a:rPr>
              <a:t>A kutya a legállhatatosabb barát - az első, aki üdvözöl, és a legbátrabb, aki védelmez.</a:t>
            </a:r>
          </a:p>
          <a:p>
            <a:pPr>
              <a:buFont typeface="Wingdings" pitchFamily="2" charset="2"/>
              <a:buChar char="Ø"/>
            </a:pPr>
            <a:r>
              <a:rPr lang="hu-HU" sz="2000" b="1" i="1" dirty="0" smtClean="0">
                <a:solidFill>
                  <a:srgbClr val="FFFF00"/>
                </a:solidFill>
                <a:latin typeface="Bell MT" pitchFamily="18" charset="0"/>
              </a:rPr>
              <a:t>Legbelül minden újfundlandi, boxer, véreb és dán dog aprócska szőrgombóc, mely alig várja, hogy ölbe vedd.</a:t>
            </a:r>
            <a:br>
              <a:rPr lang="hu-HU" sz="2000" b="1" i="1" dirty="0" smtClean="0">
                <a:solidFill>
                  <a:srgbClr val="FFFF00"/>
                </a:solidFill>
                <a:latin typeface="Bell MT" pitchFamily="18" charset="0"/>
              </a:rPr>
            </a:br>
            <a:endParaRPr lang="hu-HU" sz="2000" b="1" i="1" dirty="0">
              <a:solidFill>
                <a:srgbClr val="FFFF0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Edwardian Script ITC" pitchFamily="66" charset="0"/>
              </a:rPr>
              <a:t>Költöz</a:t>
            </a:r>
            <a:r>
              <a:rPr lang="hu-HU" sz="2800" b="1" dirty="0" smtClean="0">
                <a:solidFill>
                  <a:srgbClr val="FF0000"/>
                </a:solidFill>
                <a:latin typeface="Edwardian Script ITC" pitchFamily="66" charset="0"/>
              </a:rPr>
              <a:t>ő</a:t>
            </a:r>
            <a:r>
              <a:rPr lang="hu-HU" b="1" dirty="0" smtClean="0">
                <a:solidFill>
                  <a:srgbClr val="FF0000"/>
                </a:solidFill>
                <a:latin typeface="Edwardian Script ITC" pitchFamily="66" charset="0"/>
              </a:rPr>
              <a:t> madaraink</a:t>
            </a:r>
            <a:endParaRPr lang="hu-HU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  <a:latin typeface="Edwardian Script ITC" pitchFamily="66" charset="0"/>
              </a:rPr>
              <a:t>A fehér gólya. </a:t>
            </a:r>
            <a:r>
              <a:rPr lang="hu-HU" sz="2000" b="1" i="1" dirty="0" smtClean="0">
                <a:solidFill>
                  <a:srgbClr val="FF0000"/>
                </a:solidFill>
                <a:latin typeface="Bell MT" pitchFamily="18" charset="0"/>
              </a:rPr>
              <a:t>Hosszú és egyenes cs</a:t>
            </a:r>
            <a:r>
              <a:rPr lang="hu-HU" sz="1800" b="1" i="1" dirty="0" smtClean="0">
                <a:solidFill>
                  <a:srgbClr val="FF0000"/>
                </a:solidFill>
                <a:latin typeface="Bell MT" pitchFamily="18" charset="0"/>
              </a:rPr>
              <a:t>ő</a:t>
            </a:r>
            <a:r>
              <a:rPr lang="hu-HU" sz="2000" b="1" i="1" dirty="0" smtClean="0">
                <a:solidFill>
                  <a:srgbClr val="FF0000"/>
                </a:solidFill>
                <a:latin typeface="Bell MT" pitchFamily="18" charset="0"/>
              </a:rPr>
              <a:t>re van. Hosszú lábú gázlómadár. Édesvizek és mocsarak közelében költenek. Több faja hatalmas távolságot bejáró vándorlómadár. Fehéroroszországban és Litvániában hivatalos madár. Szinte egész Európában, Észak-Afrikában és Kis-Ázsiában elterjedt. Testhossza 100-115 centi, szárnyfesztávolsága 155-165 centi, testtömege 2200-2400 gramm. Tollazata fekete-piszkos fehér színű. Fészkel</a:t>
            </a:r>
            <a:r>
              <a:rPr lang="hu-HU" sz="1800" b="1" i="1" dirty="0" smtClean="0">
                <a:solidFill>
                  <a:srgbClr val="FF0000"/>
                </a:solidFill>
                <a:latin typeface="Bell MT" pitchFamily="18" charset="0"/>
              </a:rPr>
              <a:t>ő</a:t>
            </a:r>
            <a:r>
              <a:rPr lang="hu-HU" sz="2000" b="1" i="1" dirty="0" smtClean="0">
                <a:solidFill>
                  <a:srgbClr val="FF0000"/>
                </a:solidFill>
                <a:latin typeface="Bell MT" pitchFamily="18" charset="0"/>
              </a:rPr>
              <a:t> helye emberi környezetben van. Augusztus közepén csapatokba verődnek, szeptember közepén indulnak el vándorútjukra. Magyarországon fokozottan védett, értéke 100000 Ft.  Fészekalja 4-6 tojásból áll.</a:t>
            </a:r>
            <a:endParaRPr lang="hu-HU" sz="2400" b="1" dirty="0">
              <a:solidFill>
                <a:srgbClr val="FF0000"/>
              </a:solidFill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777</Words>
  <Application>Microsoft Office PowerPoint</Application>
  <PresentationFormat>Diavetítés a képernyőre (4:3 oldalarány)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Környezetünk élővilága</vt:lpstr>
      <vt:lpstr>Emlősök a ház körül</vt:lpstr>
      <vt:lpstr>Emlősök a ház körül</vt:lpstr>
      <vt:lpstr>Emlősök a ház körül</vt:lpstr>
      <vt:lpstr>Emlősök a ház körül</vt:lpstr>
      <vt:lpstr>Kutyáról szóló könyvek</vt:lpstr>
      <vt:lpstr>Kutyákról szóló filmek</vt:lpstr>
      <vt:lpstr>Kutyás idézetek</vt:lpstr>
      <vt:lpstr>Költöző madaraink</vt:lpstr>
      <vt:lpstr>Költöző madaraink</vt:lpstr>
      <vt:lpstr>Állatos animációk</vt:lpstr>
      <vt:lpstr>Források: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Környezetünk élővilága</dc:title>
  <dc:creator>6.a</dc:creator>
  <cp:lastModifiedBy>salroz</cp:lastModifiedBy>
  <cp:revision>34</cp:revision>
  <dcterms:created xsi:type="dcterms:W3CDTF">2013-01-09T11:06:05Z</dcterms:created>
  <dcterms:modified xsi:type="dcterms:W3CDTF">2013-02-01T12:19:21Z</dcterms:modified>
</cp:coreProperties>
</file>